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jpg>
</file>

<file path=ppt/media/image02.jpg>
</file>

<file path=ppt/media/image03.jp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5410182" y="3810000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Shape 26"/>
          <p:cNvSpPr/>
          <p:nvPr/>
        </p:nvSpPr>
        <p:spPr>
          <a:xfrm flipH="1" rot="10800000">
            <a:off x="5410200" y="3897009"/>
            <a:ext cx="3733800" cy="192023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" name="Shape 27"/>
          <p:cNvSpPr/>
          <p:nvPr/>
        </p:nvSpPr>
        <p:spPr>
          <a:xfrm flipH="1" rot="10800000">
            <a:off x="5410200" y="4115166"/>
            <a:ext cx="3733800" cy="9143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" name="Shape 28"/>
          <p:cNvSpPr/>
          <p:nvPr/>
        </p:nvSpPr>
        <p:spPr>
          <a:xfrm flipH="1" rot="10800000">
            <a:off x="5410200" y="4164403"/>
            <a:ext cx="1965959" cy="18287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" name="Shape 29"/>
          <p:cNvSpPr/>
          <p:nvPr/>
        </p:nvSpPr>
        <p:spPr>
          <a:xfrm flipH="1" rot="10800000">
            <a:off x="5410200" y="4199572"/>
            <a:ext cx="1965959" cy="9143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5410200" y="3962400"/>
            <a:ext cx="3063240" cy="2743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" name="Shape 31"/>
          <p:cNvSpPr/>
          <p:nvPr/>
        </p:nvSpPr>
        <p:spPr>
          <a:xfrm>
            <a:off x="7376507" y="4060982"/>
            <a:ext cx="1600199" cy="3657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" name="Shape 32"/>
          <p:cNvSpPr/>
          <p:nvPr/>
        </p:nvSpPr>
        <p:spPr>
          <a:xfrm>
            <a:off x="0" y="3649662"/>
            <a:ext cx="9144000" cy="244170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" name="Shape 33"/>
          <p:cNvSpPr/>
          <p:nvPr/>
        </p:nvSpPr>
        <p:spPr>
          <a:xfrm>
            <a:off x="0" y="3675526"/>
            <a:ext cx="9144001" cy="1406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" name="Shape 34"/>
          <p:cNvSpPr/>
          <p:nvPr/>
        </p:nvSpPr>
        <p:spPr>
          <a:xfrm flipH="1" rot="10800000">
            <a:off x="6414051" y="3643089"/>
            <a:ext cx="2729950" cy="248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0" y="0"/>
            <a:ext cx="9144000" cy="37016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" name="Shape 36"/>
          <p:cNvSpPr txBox="1"/>
          <p:nvPr>
            <p:ph type="ctrTitle"/>
          </p:nvPr>
        </p:nvSpPr>
        <p:spPr>
          <a:xfrm>
            <a:off x="457200" y="2401886"/>
            <a:ext cx="84582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lt1"/>
              </a:buClr>
              <a:buFont typeface="Trebuchet MS"/>
              <a:buNone/>
              <a:defRPr b="0" i="0" sz="4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" type="subTitle"/>
          </p:nvPr>
        </p:nvSpPr>
        <p:spPr>
          <a:xfrm>
            <a:off x="457200" y="3899937"/>
            <a:ext cx="495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507" lvl="0" marL="6400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ctr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ctr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ctr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ctr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ctr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ctr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ctr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ctr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0" type="dt"/>
          </p:nvPr>
        </p:nvSpPr>
        <p:spPr>
          <a:xfrm>
            <a:off x="6705600" y="4206239"/>
            <a:ext cx="960119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1" type="ftr"/>
          </p:nvPr>
        </p:nvSpPr>
        <p:spPr>
          <a:xfrm>
            <a:off x="5410200" y="4205287"/>
            <a:ext cx="1295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320088" y="1135"/>
            <a:ext cx="747711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4" name="Shape 94"/>
          <p:cNvSpPr txBox="1"/>
          <p:nvPr>
            <p:ph idx="1" type="body"/>
          </p:nvPr>
        </p:nvSpPr>
        <p:spPr>
          <a:xfrm rot="5400000">
            <a:off x="2409443" y="297179"/>
            <a:ext cx="432511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3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868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619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 rot="5400000">
            <a:off x="4991100" y="2933699"/>
            <a:ext cx="5486399" cy="19049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 rot="5400000">
            <a:off x="838200" y="762000"/>
            <a:ext cx="5486399" cy="6248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3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868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619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3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868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619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type="title"/>
          </p:nvPr>
        </p:nvSpPr>
        <p:spPr>
          <a:xfrm>
            <a:off x="722312" y="19812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rgbClr val="FFFFFF"/>
              </a:buClr>
              <a:buFont typeface="Trebuchet MS"/>
              <a:buNone/>
              <a:defRPr b="1" i="0" sz="43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722312" y="3367087"/>
            <a:ext cx="7772400" cy="1509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7619" lvl="0" marL="45720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21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51968" lvl="1" marL="658368" marR="0" rtl="0" algn="l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0" i="0" sz="1800" u="none" cap="none" strike="noStrik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5044" lvl="2" marL="923544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01675" lvl="3" marL="1179576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183388" lvl="4" marL="138988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400" u="none" cap="none" strike="noStrike">
                <a:solidFill>
                  <a:srgbClr val="888888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457200" y="2249424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71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13131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19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1107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873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690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2" type="body"/>
          </p:nvPr>
        </p:nvSpPr>
        <p:spPr>
          <a:xfrm>
            <a:off x="4648200" y="2249424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71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13131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19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1107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873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690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81000" y="1143000"/>
            <a:ext cx="8381999" cy="10698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81000" y="2244969"/>
            <a:ext cx="4041648" cy="457200"/>
          </a:xfrm>
          <a:prstGeom prst="rect">
            <a:avLst/>
          </a:prstGeom>
          <a:solidFill>
            <a:srgbClr val="328D96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/>
          <a:lstStyle>
            <a:lvl1pPr indent="-7619" lvl="0" marL="45720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1" i="0" sz="1900" u="none" cap="none" strike="noStrike">
                <a:solidFill>
                  <a:srgbClr val="41414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51968" lvl="1" marL="658368" marR="0" rtl="0" algn="l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1" i="0" sz="20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5044" lvl="2" marL="923544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01675" lvl="3" marL="1179576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183388" lvl="4" marL="138988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1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2" type="body"/>
          </p:nvPr>
        </p:nvSpPr>
        <p:spPr>
          <a:xfrm>
            <a:off x="4721225" y="2244969"/>
            <a:ext cx="4041774" cy="457200"/>
          </a:xfrm>
          <a:prstGeom prst="rect">
            <a:avLst/>
          </a:prstGeom>
          <a:solidFill>
            <a:srgbClr val="328D96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/>
          <a:lstStyle>
            <a:lvl1pPr indent="-7619" lvl="0" marL="45720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1" i="0" sz="1900" u="none" cap="none" strike="noStrike">
                <a:solidFill>
                  <a:srgbClr val="41414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51968" lvl="1" marL="658368" marR="0" rtl="0" algn="l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1" i="0" sz="20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5044" lvl="2" marL="923544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1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01675" lvl="3" marL="1179576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1" i="0" sz="16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183388" lvl="4" marL="138988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1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3" type="body"/>
          </p:nvPr>
        </p:nvSpPr>
        <p:spPr>
          <a:xfrm>
            <a:off x="381000" y="2708518"/>
            <a:ext cx="4041648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71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1249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1107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1000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6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817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4" type="body"/>
          </p:nvPr>
        </p:nvSpPr>
        <p:spPr>
          <a:xfrm>
            <a:off x="4718303" y="2708518"/>
            <a:ext cx="4041774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71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0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1249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1107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8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1000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16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817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  <p:sp>
        <p:nvSpPr>
          <p:cNvPr id="68" name="Shape 68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457200" y="1143000"/>
            <a:ext cx="8229600" cy="106984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6583679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5353496" y="1101970"/>
            <a:ext cx="3383280" cy="87782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1" i="0" sz="18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5353496" y="2010726"/>
            <a:ext cx="3383280" cy="46177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9144" lvl="0" marL="9144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14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51968" lvl="1" marL="658368" marR="0" rtl="0" algn="l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0" i="0" sz="12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5044" lvl="2" marL="923544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01675" lvl="3" marL="1179576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183388" lvl="4" marL="138988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9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2" type="body"/>
          </p:nvPr>
        </p:nvSpPr>
        <p:spPr>
          <a:xfrm>
            <a:off x="152400" y="776287"/>
            <a:ext cx="5102351" cy="585215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609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3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741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746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0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 rot="-5400000">
            <a:off x="3393016" y="3156576"/>
            <a:ext cx="4681637" cy="5868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1" i="0" sz="2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7" name="Shape 87"/>
          <p:cNvSpPr/>
          <p:nvPr>
            <p:ph idx="2" type="pic"/>
          </p:nvPr>
        </p:nvSpPr>
        <p:spPr>
          <a:xfrm>
            <a:off x="403670" y="1143000"/>
            <a:ext cx="4572000" cy="4572000"/>
          </a:xfrm>
          <a:prstGeom prst="rect">
            <a:avLst/>
          </a:prstGeom>
          <a:solidFill>
            <a:srgbClr val="EAEAEA"/>
          </a:solidFill>
          <a:ln cap="flat" cmpd="sng" w="50800">
            <a:solidFill>
              <a:srgbClr val="FFFFFF"/>
            </a:solidFill>
            <a:prstDash val="solid"/>
            <a:miter/>
            <a:headEnd len="med" w="med" type="none"/>
            <a:tailEnd len="med" w="med" type="none"/>
          </a:ln>
          <a:effectLst>
            <a:outerShdw blurRad="57150" rotWithShape="0" algn="tl" dir="4800000" dist="31750">
              <a:srgbClr val="000000">
                <a:alpha val="24705"/>
              </a:srgbClr>
            </a:outerShdw>
          </a:effectLst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3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868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619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088442" y="3274308"/>
            <a:ext cx="2590800" cy="251648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buClr>
                <a:schemeClr val="accent3"/>
              </a:buClr>
              <a:buFont typeface="Georgia"/>
              <a:buNone/>
              <a:defRPr b="0" i="0" sz="13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251968" lvl="1" marL="658368" marR="0" rtl="0" algn="l">
              <a:spcBef>
                <a:spcPts val="300"/>
              </a:spcBef>
              <a:buClr>
                <a:schemeClr val="accent2"/>
              </a:buClr>
              <a:buFont typeface="Georgia"/>
              <a:buNone/>
              <a:defRPr b="0" i="0" sz="12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225044" lvl="2" marL="923544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10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201675" lvl="3" marL="1179576" marR="0" rtl="0" algn="l">
              <a:spcBef>
                <a:spcPts val="300"/>
              </a:spcBef>
              <a:buClr>
                <a:schemeClr val="accent1"/>
              </a:buClr>
              <a:buFont typeface="Noto Sans Symbols"/>
              <a:buNone/>
              <a:defRPr b="0" i="0" sz="9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183388" lvl="4" marL="1389888" marR="0" rtl="0" algn="l">
              <a:spcBef>
                <a:spcPts val="300"/>
              </a:spcBef>
              <a:buClr>
                <a:schemeClr val="accent3"/>
              </a:buClr>
              <a:buFont typeface="Georgia"/>
              <a:buNone/>
              <a:defRPr b="0" i="0" sz="9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sz="800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366817"/>
            <a:ext cx="9144000" cy="84406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" name="Shape 7"/>
          <p:cNvSpPr/>
          <p:nvPr/>
        </p:nvSpPr>
        <p:spPr>
          <a:xfrm>
            <a:off x="0" y="0"/>
            <a:ext cx="9144000" cy="31066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" name="Shape 8"/>
          <p:cNvSpPr/>
          <p:nvPr/>
        </p:nvSpPr>
        <p:spPr>
          <a:xfrm>
            <a:off x="0" y="308276"/>
            <a:ext cx="9144001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" name="Shape 9"/>
          <p:cNvSpPr/>
          <p:nvPr/>
        </p:nvSpPr>
        <p:spPr>
          <a:xfrm flipH="1" rot="10800000">
            <a:off x="5410182" y="360246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" name="Shape 10"/>
          <p:cNvSpPr/>
          <p:nvPr/>
        </p:nvSpPr>
        <p:spPr>
          <a:xfrm flipH="1" rot="10800000">
            <a:off x="5410200" y="440112"/>
            <a:ext cx="3733800" cy="180034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5407339" y="497504"/>
            <a:ext cx="3063240" cy="27431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" name="Shape 12"/>
          <p:cNvSpPr/>
          <p:nvPr/>
        </p:nvSpPr>
        <p:spPr>
          <a:xfrm>
            <a:off x="7373646" y="588943"/>
            <a:ext cx="1600199" cy="36575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" name="Shape 13"/>
          <p:cNvSpPr/>
          <p:nvPr/>
        </p:nvSpPr>
        <p:spPr>
          <a:xfrm>
            <a:off x="9084965" y="-2001"/>
            <a:ext cx="57625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9044481" y="-2001"/>
            <a:ext cx="27431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" name="Shape 15"/>
          <p:cNvSpPr/>
          <p:nvPr/>
        </p:nvSpPr>
        <p:spPr>
          <a:xfrm>
            <a:off x="9025428" y="-2001"/>
            <a:ext cx="9143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" name="Shape 16"/>
          <p:cNvSpPr/>
          <p:nvPr/>
        </p:nvSpPr>
        <p:spPr>
          <a:xfrm>
            <a:off x="8975422" y="-2001"/>
            <a:ext cx="27431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Shape 17"/>
          <p:cNvSpPr/>
          <p:nvPr/>
        </p:nvSpPr>
        <p:spPr>
          <a:xfrm>
            <a:off x="8915677" y="379"/>
            <a:ext cx="54863" cy="585215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8873475" y="379"/>
            <a:ext cx="9143" cy="585215"/>
          </a:xfrm>
          <a:prstGeom prst="rect">
            <a:avLst/>
          </a:prstGeom>
          <a:solidFill>
            <a:srgbClr val="FFFFFF">
              <a:alpha val="29803"/>
            </a:srgbClr>
          </a:solidFill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" name="Shape 19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Clr>
                <a:schemeClr val="dk2"/>
              </a:buClr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86359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86868" lvl="1" marL="658368" marR="0" rtl="0" algn="l">
              <a:spcBef>
                <a:spcPts val="300"/>
              </a:spcBef>
              <a:buClr>
                <a:schemeClr val="accent2"/>
              </a:buClr>
              <a:buSzPct val="1000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72644" lvl="2" marL="923544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61975" lvl="3" marL="1179576" marR="0" rtl="0" algn="l">
              <a:spcBef>
                <a:spcPts val="300"/>
              </a:spcBef>
              <a:buClr>
                <a:schemeClr val="accent1"/>
              </a:buClr>
              <a:buSzPct val="100000"/>
              <a:buFont typeface="Noto Sans Symbols"/>
              <a:buChar char="⚫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56388" lvl="4" marL="138988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72644" lvl="5" marL="1609344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88900" lvl="6" marL="182880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93217" lvl="7" marL="2029968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93979" lvl="8" marL="224028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0" type="dt"/>
          </p:nvPr>
        </p:nvSpPr>
        <p:spPr>
          <a:xfrm>
            <a:off x="6586535" y="612647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1" type="ftr"/>
          </p:nvPr>
        </p:nvSpPr>
        <p:spPr>
          <a:xfrm>
            <a:off x="5257800" y="612647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174735" y="2271"/>
            <a:ext cx="762000" cy="3657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1.jpg"/><Relationship Id="rId4" Type="http://schemas.openxmlformats.org/officeDocument/2006/relationships/image" Target="../media/image0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457200" y="2401886"/>
            <a:ext cx="84582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b="0" i="0" lang="en-US" sz="44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 Exif Data Analysis</a:t>
            </a:r>
          </a:p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457200" y="3899937"/>
            <a:ext cx="495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507" lvl="0" marL="64008" marR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Georgia"/>
              <a:buNone/>
            </a:pPr>
            <a:r>
              <a:rPr b="0" i="0" lang="en-US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-Piyush Chaudhary (pc1905)</a:t>
            </a:r>
          </a:p>
          <a:p>
            <a:pPr indent="-507" lvl="0" marL="64008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Georgia"/>
              <a:buNone/>
            </a:pPr>
            <a:r>
              <a:rPr b="0" i="0" lang="en-US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-Rewa Jayant Kale (rjk422)</a:t>
            </a:r>
          </a:p>
          <a:p>
            <a:pPr indent="-507" lvl="0" marL="64008" marR="0" rtl="0" algn="l">
              <a:spcBef>
                <a:spcPts val="300"/>
              </a:spcBef>
              <a:buClr>
                <a:schemeClr val="accent3"/>
              </a:buClr>
              <a:buSzPct val="25000"/>
              <a:buFont typeface="Georgia"/>
              <a:buNone/>
            </a:pPr>
            <a:r>
              <a:rPr b="0" i="0" lang="en-US" sz="2400" u="none" cap="none" strike="noStrike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-Samet Taspinar (st89)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b="0" i="0" lang="en-US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the problem?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4160" lvl="0" marL="365760" marR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Georgia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Camera companies would like to know: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Popularity of their camera models, distribution and trends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Popularity of the camera models of their competitors</a:t>
            </a:r>
          </a:p>
          <a:p>
            <a:pPr indent="-264160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Improvements to be made in the models to increase popularity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457200" y="656225"/>
            <a:ext cx="8229600" cy="118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b="0" i="0" lang="en-US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What are analytical questions?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457200" y="1608200"/>
            <a:ext cx="8229600" cy="46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4160" lvl="0" marL="36576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the distribution of commonly used camera models in Abu Dhabi over time, is there any trend?</a:t>
            </a: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are the most popular settings for camera?</a:t>
            </a: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are popular timings of the day for clicking pictures?</a:t>
            </a: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the popular dimension used for pictures?</a:t>
            </a: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What is the distribution of different huffman and quantization tables?</a:t>
            </a: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64160" lvl="0" marL="365760" marR="0" rtl="0" algn="l">
              <a:lnSpc>
                <a:spcPct val="90000"/>
              </a:lnSpc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b="0" i="0" lang="en-US" sz="36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Which attributes in the data you can use to answer those questions?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4160" lvl="0" marL="365760" marR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Make - categorical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Model - categorical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Resolution </a:t>
            </a:r>
            <a:r>
              <a:rPr lang="en-US"/>
              <a:t>- categorical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Brightness - quantitative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Exposure Time - quantitative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Flash - Categorical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DateTime - O</a:t>
            </a:r>
            <a:r>
              <a:rPr lang="en-US"/>
              <a:t>rdinal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264160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b="0" i="0" lang="en-US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Attributes (Continued)</a:t>
            </a:r>
          </a:p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264160" lvl="0" marL="365760" marR="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XResolution - Quantitative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Yresolution - Quantitative</a:t>
            </a:r>
          </a:p>
          <a:p>
            <a:pPr indent="-264160" lvl="0" marL="36576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Huffman table - Quantitative</a:t>
            </a:r>
          </a:p>
          <a:p>
            <a:pPr indent="-264160" lvl="0" marL="365760" marR="0" rtl="0" algn="l">
              <a:spcBef>
                <a:spcPts val="300"/>
              </a:spcBef>
              <a:buClr>
                <a:schemeClr val="accent3"/>
              </a:buClr>
              <a:buSzPct val="100000"/>
              <a:buFont typeface="Georgia"/>
              <a:buChar char="•"/>
            </a:pPr>
            <a:r>
              <a:rPr b="0" i="0" lang="en-US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Quantization table - Quantitative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lang="en-US"/>
              <a:t>Samet’s </a:t>
            </a:r>
            <a:r>
              <a:rPr lang="en-US"/>
              <a:t>Mockup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buSzPct val="100000"/>
              <a:buFont typeface="Georgia"/>
            </a:pPr>
            <a:r>
              <a:rPr lang="en-US" sz="1800"/>
              <a:t>Title: The distribution of each individual model over the years.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buSzPct val="100000"/>
              <a:buFont typeface="Georgia"/>
            </a:pPr>
            <a:r>
              <a:rPr b="1" lang="en-US" sz="1800"/>
              <a:t>item</a:t>
            </a:r>
            <a:r>
              <a:rPr lang="en-US" sz="1800"/>
              <a:t>: Camera Models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b="1" lang="en-US" sz="1800"/>
              <a:t>mark</a:t>
            </a:r>
            <a:r>
              <a:rPr lang="en-US" sz="1800"/>
              <a:t>: Dots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buSzPct val="100000"/>
              <a:buFont typeface="Georgia"/>
            </a:pPr>
            <a:r>
              <a:rPr b="1" lang="en-US" sz="1800"/>
              <a:t>Attributes</a:t>
            </a:r>
            <a:r>
              <a:rPr lang="en-US" sz="1800"/>
              <a:t>: Year,#images 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/>
              <a:t>trend over years, peak usage,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/>
              <a:t>brand</a:t>
            </a: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b="1" lang="en-US" sz="1800"/>
              <a:t>Channels</a:t>
            </a:r>
            <a:r>
              <a:rPr lang="en-US" sz="1800"/>
              <a:t>: x,y axes, lines,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/>
              <a:t>position of dot on lines,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800"/>
              <a:t>color of dot (correspondingly)</a:t>
            </a: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025" y="2691324"/>
            <a:ext cx="4969774" cy="3441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457200" y="11430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lang="en-US"/>
              <a:t>Samet’s Mockup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457200" marR="0" rtl="0" algn="l">
              <a:spcBef>
                <a:spcPts val="0"/>
              </a:spcBef>
              <a:buSzPct val="100000"/>
            </a:pPr>
            <a:r>
              <a:rPr lang="en-US" sz="1800"/>
              <a:t>Quantization vs Huffman graph and Camera distribution of huffman and quantizations of a chosen dot</a:t>
            </a:r>
          </a:p>
          <a:p>
            <a:pPr indent="-342900" lvl="0" marL="457200" marR="0" rtl="0" algn="l">
              <a:spcBef>
                <a:spcPts val="0"/>
              </a:spcBef>
              <a:buSzPct val="100000"/>
            </a:pPr>
            <a:r>
              <a:rPr b="1" lang="en-US" sz="1800"/>
              <a:t>Item</a:t>
            </a:r>
            <a:r>
              <a:rPr lang="en-US" sz="1800"/>
              <a:t>: set of images</a:t>
            </a:r>
          </a:p>
          <a:p>
            <a:pPr indent="-342900" lvl="0" marL="457200" marR="0" rtl="0" algn="l">
              <a:spcBef>
                <a:spcPts val="0"/>
              </a:spcBef>
              <a:buSzPct val="100000"/>
            </a:pPr>
            <a:r>
              <a:rPr b="1" lang="en-US" sz="1800"/>
              <a:t>Mark</a:t>
            </a:r>
            <a:r>
              <a:rPr lang="en-US" sz="1800"/>
              <a:t>: dots</a:t>
            </a:r>
          </a:p>
          <a:p>
            <a:pPr indent="-342900" lvl="0" marL="457200" marR="0" rtl="0" algn="l">
              <a:spcBef>
                <a:spcPts val="0"/>
              </a:spcBef>
              <a:buSzPct val="100000"/>
            </a:pPr>
            <a:r>
              <a:rPr b="1" lang="en-US" sz="1800"/>
              <a:t>Attributes</a:t>
            </a:r>
            <a:r>
              <a:rPr lang="en-US" sz="1800"/>
              <a:t>: Quantization table, Huffman table, #images, </a:t>
            </a:r>
          </a:p>
          <a:p>
            <a:pPr indent="-342900" lvl="0" marL="457200" marR="0" rtl="0" algn="l">
              <a:spcBef>
                <a:spcPts val="0"/>
              </a:spcBef>
              <a:buSzPct val="100000"/>
            </a:pPr>
            <a:r>
              <a:rPr b="1" lang="en-US" sz="1800"/>
              <a:t>Channels</a:t>
            </a:r>
            <a:r>
              <a:rPr lang="en-US" sz="1800"/>
              <a:t>:  y-axis, x-axis, area of dot</a:t>
            </a:r>
          </a:p>
        </p:txBody>
      </p:sp>
      <p:pic>
        <p:nvPicPr>
          <p:cNvPr id="147" name="Shape 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750" y="4084299"/>
            <a:ext cx="3736076" cy="263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249" y="4084299"/>
            <a:ext cx="3502562" cy="263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57200" y="685800"/>
            <a:ext cx="8229600" cy="10667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2"/>
              </a:buClr>
              <a:buSzPct val="25000"/>
              <a:buFont typeface="Trebuchet MS"/>
              <a:buNone/>
            </a:pPr>
            <a:r>
              <a:rPr lang="en-US" sz="3600"/>
              <a:t>Rewa’s Mockup</a:t>
            </a:r>
          </a:p>
        </p:txBody>
      </p:sp>
      <p:pic>
        <p:nvPicPr>
          <p:cNvPr id="154" name="Shape 15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3800" y="1447800"/>
            <a:ext cx="472440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33800" y="4572000"/>
            <a:ext cx="4724400" cy="213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533400" y="1752600"/>
            <a:ext cx="3124199" cy="31393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Title: Number of images taken by camera for each model over the years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Line Graph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X-axis: year/month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Y-axis: number of images</a:t>
            </a: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Color: brand</a:t>
            </a:r>
          </a:p>
          <a:p>
            <a:pPr indent="0" lvl="0" marL="0" marR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Interaction through mouse click on dot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457200" y="630400"/>
            <a:ext cx="8229600" cy="5730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3600"/>
              <a:t>Piyush’s mockup.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499100" y="1293775"/>
            <a:ext cx="8187600" cy="528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-US" sz="1800"/>
              <a:t>Title: Most popular resolution setting among different models over time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-US" sz="1800"/>
              <a:t>X axis: Resolution of image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-US" sz="1800"/>
              <a:t>Y-axis: Number of images</a:t>
            </a:r>
          </a:p>
          <a:p>
            <a:pPr indent="-342900" lvl="0" marL="457200" rtl="0">
              <a:spcBef>
                <a:spcPts val="0"/>
              </a:spcBef>
              <a:buSzPct val="100000"/>
            </a:pPr>
            <a:r>
              <a:rPr lang="en-US" sz="1800"/>
              <a:t>Color : Brand or model of camera</a:t>
            </a:r>
          </a:p>
          <a:p>
            <a:pPr indent="-342900" lvl="0" marL="457200">
              <a:spcBef>
                <a:spcPts val="0"/>
              </a:spcBef>
              <a:buSzPct val="100000"/>
            </a:pPr>
            <a:r>
              <a:rPr lang="en-US" sz="1800"/>
              <a:t>Time line : Year</a:t>
            </a:r>
          </a:p>
        </p:txBody>
      </p:sp>
      <p:pic>
        <p:nvPicPr>
          <p:cNvPr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8813" y="2857449"/>
            <a:ext cx="7028174" cy="371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rban">
  <a:themeElements>
    <a:clrScheme name="Urban">
      <a:dk1>
        <a:srgbClr val="000000"/>
      </a:dk1>
      <a:lt1>
        <a:srgbClr val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